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Montserrat"/>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Montserrat-regular.fntdata"/><Relationship Id="rId21" Type="http://schemas.openxmlformats.org/officeDocument/2006/relationships/font" Target="fonts/PlayfairDisplay-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Montserrat-boldItalic.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4d358bfd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4d358bfd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4d358bfd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4d358bfd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36a20944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36a20944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f172f95e8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f172f95e8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4d358bfd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4d358bfd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6f172f95e8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6f172f95e8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4e5a154d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4e5a154d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4e5a157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4e5a157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4e5a154d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4e5a154d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4e5a1576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4e5a1576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4d358bfd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4d358bfd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3F3F3F"/>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6" name="Google Shape;56;p13"/>
          <p:cNvSpPr txBox="1"/>
          <p:nvPr>
            <p:ph idx="1" type="body"/>
          </p:nvPr>
        </p:nvSpPr>
        <p:spPr>
          <a:xfrm>
            <a:off x="822960" y="1581151"/>
            <a:ext cx="7543800" cy="2820600"/>
          </a:xfrm>
          <a:prstGeom prst="rect">
            <a:avLst/>
          </a:prstGeom>
          <a:noFill/>
          <a:ln>
            <a:noFill/>
          </a:ln>
        </p:spPr>
        <p:txBody>
          <a:bodyPr anchorCtr="0" anchor="t" bIns="34275" lIns="0" spcFirstLastPara="1" rIns="0" wrap="square" tIns="34275">
            <a:noAutofit/>
          </a:bodyPr>
          <a:lstStyle>
            <a:lvl1pPr indent="-317500" lvl="0" marL="457200" rtl="0" algn="l">
              <a:lnSpc>
                <a:spcPct val="100000"/>
              </a:lnSpc>
              <a:spcBef>
                <a:spcPts val="900"/>
              </a:spcBef>
              <a:spcAft>
                <a:spcPts val="0"/>
              </a:spcAft>
              <a:buSzPts val="1400"/>
              <a:buChar char="●"/>
              <a:defRPr/>
            </a:lvl1pPr>
            <a:lvl2pPr indent="-317500" lvl="1" marL="914400" rtl="0" algn="l">
              <a:lnSpc>
                <a:spcPct val="100000"/>
              </a:lnSpc>
              <a:spcBef>
                <a:spcPts val="200"/>
              </a:spcBef>
              <a:spcAft>
                <a:spcPts val="0"/>
              </a:spcAft>
              <a:buClr>
                <a:srgbClr val="3F3F3F"/>
              </a:buClr>
              <a:buSzPts val="1400"/>
              <a:buChar char="○"/>
              <a:defRPr/>
            </a:lvl2pPr>
            <a:lvl3pPr indent="-317500" lvl="2" marL="1371600" rtl="0" algn="l">
              <a:lnSpc>
                <a:spcPct val="100000"/>
              </a:lnSpc>
              <a:spcBef>
                <a:spcPts val="300"/>
              </a:spcBef>
              <a:spcAft>
                <a:spcPts val="0"/>
              </a:spcAft>
              <a:buClr>
                <a:srgbClr val="3F3F3F"/>
              </a:buClr>
              <a:buSzPts val="1400"/>
              <a:buChar char="■"/>
              <a:defRPr/>
            </a:lvl3pPr>
            <a:lvl4pPr indent="-317500" lvl="3" marL="1828800" rtl="0" algn="l">
              <a:lnSpc>
                <a:spcPct val="100000"/>
              </a:lnSpc>
              <a:spcBef>
                <a:spcPts val="300"/>
              </a:spcBef>
              <a:spcAft>
                <a:spcPts val="0"/>
              </a:spcAft>
              <a:buClr>
                <a:srgbClr val="3F3F3F"/>
              </a:buClr>
              <a:buSzPts val="1400"/>
              <a:buChar char="●"/>
              <a:defRPr/>
            </a:lvl4pPr>
            <a:lvl5pPr indent="-317500" lvl="4" marL="2286000" rtl="0" algn="l">
              <a:lnSpc>
                <a:spcPct val="100000"/>
              </a:lnSpc>
              <a:spcBef>
                <a:spcPts val="300"/>
              </a:spcBef>
              <a:spcAft>
                <a:spcPts val="0"/>
              </a:spcAft>
              <a:buClr>
                <a:srgbClr val="3F3F3F"/>
              </a:buClr>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57" name="Google Shape;57;p13"/>
          <p:cNvSpPr txBox="1"/>
          <p:nvPr>
            <p:ph idx="10" type="dt"/>
          </p:nvPr>
        </p:nvSpPr>
        <p:spPr>
          <a:xfrm>
            <a:off x="6163819" y="4835128"/>
            <a:ext cx="1938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8" name="Google Shape;58;p13"/>
          <p:cNvSpPr txBox="1"/>
          <p:nvPr>
            <p:ph idx="11" type="ftr"/>
          </p:nvPr>
        </p:nvSpPr>
        <p:spPr>
          <a:xfrm>
            <a:off x="822959" y="4835128"/>
            <a:ext cx="5113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9" name="Google Shape;59;p13"/>
          <p:cNvSpPr txBox="1"/>
          <p:nvPr>
            <p:ph idx="12" type="sldNum"/>
          </p:nvPr>
        </p:nvSpPr>
        <p:spPr>
          <a:xfrm>
            <a:off x="8245187" y="4835128"/>
            <a:ext cx="5850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4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cainc.i-ready.com/lessonPreview.jsf?componentId=DI.ELA.VOC.8.1000.phx.10&amp;sc=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s://drive.google.com/file/d/1svx4EIZfCNpaCE6aaQFKW-U0z70cn9dp/vie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p>
          <a:p>
            <a:pPr indent="0" lvl="0" marL="0" rtl="0" algn="ctr">
              <a:spcBef>
                <a:spcPts val="0"/>
              </a:spcBef>
              <a:spcAft>
                <a:spcPts val="0"/>
              </a:spcAft>
              <a:buNone/>
            </a:pPr>
            <a:r>
              <a:rPr lang="en" sz="4800"/>
              <a:t>ESL</a:t>
            </a:r>
            <a:r>
              <a:rPr lang="en" sz="4800"/>
              <a:t> Enrichment</a:t>
            </a:r>
            <a:endParaRPr sz="4800"/>
          </a:p>
          <a:p>
            <a:pPr indent="0" lvl="0" marL="0" rtl="0" algn="ctr">
              <a:spcBef>
                <a:spcPts val="0"/>
              </a:spcBef>
              <a:spcAft>
                <a:spcPts val="0"/>
              </a:spcAft>
              <a:buNone/>
            </a:pPr>
            <a:r>
              <a:rPr lang="en" sz="3600"/>
              <a:t>Mrs. Holloway- P2,P3, P7</a:t>
            </a:r>
            <a:r>
              <a:rPr lang="en"/>
              <a:t> </a:t>
            </a:r>
            <a:endParaRPr sz="3000"/>
          </a:p>
          <a:p>
            <a:pPr indent="0" lvl="0" marL="0" rtl="0" algn="ctr">
              <a:spcBef>
                <a:spcPts val="0"/>
              </a:spcBef>
              <a:spcAft>
                <a:spcPts val="0"/>
              </a:spcAft>
              <a:buNone/>
            </a:pPr>
            <a:r>
              <a:rPr lang="en" sz="3000"/>
              <a:t>                                   </a:t>
            </a:r>
            <a:endParaRPr sz="3000"/>
          </a:p>
          <a:p>
            <a:pPr indent="0" lvl="0" marL="0" rtl="0" algn="ctr">
              <a:spcBef>
                <a:spcPts val="0"/>
              </a:spcBef>
              <a:spcAft>
                <a:spcPts val="0"/>
              </a:spcAft>
              <a:buNone/>
            </a:pPr>
            <a:r>
              <a:rPr lang="en" sz="3000"/>
              <a:t>                                       Week of April 27, 2020</a:t>
            </a:r>
            <a:endParaRPr sz="3000"/>
          </a:p>
          <a:p>
            <a:pPr indent="0" lvl="0" marL="0" rtl="0" algn="l">
              <a:spcBef>
                <a:spcPts val="0"/>
              </a:spcBef>
              <a:spcAft>
                <a:spcPts val="0"/>
              </a:spcAft>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77800"/>
            <a:ext cx="8832300" cy="5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Anna’s Monster by Justin Nuñez  </a:t>
            </a:r>
            <a:r>
              <a:rPr lang="en" sz="1800"/>
              <a:t>( A Narrative Poem)</a:t>
            </a:r>
            <a:endParaRPr sz="1800"/>
          </a:p>
        </p:txBody>
      </p:sp>
      <p:sp>
        <p:nvSpPr>
          <p:cNvPr id="125" name="Google Shape;125;p23"/>
          <p:cNvSpPr txBox="1"/>
          <p:nvPr>
            <p:ph idx="1" type="body"/>
          </p:nvPr>
        </p:nvSpPr>
        <p:spPr>
          <a:xfrm>
            <a:off x="128525" y="578050"/>
            <a:ext cx="4322700" cy="44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FFFFFF"/>
                </a:highlight>
                <a:latin typeface="Arial"/>
                <a:ea typeface="Arial"/>
                <a:cs typeface="Arial"/>
                <a:sym typeface="Arial"/>
              </a:rPr>
              <a:t> Stanza 3 </a:t>
            </a:r>
            <a:endParaRPr b="1">
              <a:highlight>
                <a:srgbClr val="FFFFFF"/>
              </a:highlight>
              <a:latin typeface="Arial"/>
              <a:ea typeface="Arial"/>
              <a:cs typeface="Arial"/>
              <a:sym typeface="Arial"/>
            </a:endParaRPr>
          </a:p>
          <a:p>
            <a:pPr indent="0" lvl="0" marL="0" rtl="0" algn="l">
              <a:spcBef>
                <a:spcPts val="0"/>
              </a:spcBef>
              <a:spcAft>
                <a:spcPts val="0"/>
              </a:spcAft>
              <a:buNone/>
            </a:pPr>
            <a:r>
              <a:t/>
            </a:r>
            <a:endParaRPr b="1">
              <a:highlight>
                <a:srgbClr val="FFFFFF"/>
              </a:highlight>
              <a:latin typeface="Arial"/>
              <a:ea typeface="Arial"/>
              <a:cs typeface="Arial"/>
              <a:sym typeface="Arial"/>
            </a:endParaRPr>
          </a:p>
          <a:p>
            <a:pPr indent="0" lvl="0" marL="0" rtl="0" algn="l">
              <a:lnSpc>
                <a:spcPct val="100000"/>
              </a:lnSpc>
              <a:spcBef>
                <a:spcPts val="0"/>
              </a:spcBef>
              <a:spcAft>
                <a:spcPts val="0"/>
              </a:spcAft>
              <a:buNone/>
            </a:pPr>
            <a:r>
              <a:rPr lang="en" sz="1800">
                <a:highlight>
                  <a:srgbClr val="FFFFFF"/>
                </a:highlight>
                <a:latin typeface="Comic Sans MS"/>
                <a:ea typeface="Comic Sans MS"/>
                <a:cs typeface="Comic Sans MS"/>
                <a:sym typeface="Comic Sans MS"/>
              </a:rPr>
              <a:t>“I heard a strange noise!” I explained to my mother,           </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800">
                <a:highlight>
                  <a:srgbClr val="FFFFFF"/>
                </a:highlight>
                <a:latin typeface="Comic Sans MS"/>
                <a:ea typeface="Comic Sans MS"/>
                <a:cs typeface="Comic Sans MS"/>
                <a:sym typeface="Comic Sans MS"/>
              </a:rPr>
              <a:t> I was almost too frightened to talk.                                  I knew it was monsters, some big hungry monsters,</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800">
                <a:highlight>
                  <a:srgbClr val="FFFFFF"/>
                </a:highlight>
                <a:latin typeface="Comic Sans MS"/>
                <a:ea typeface="Comic Sans MS"/>
                <a:cs typeface="Comic Sans MS"/>
                <a:sym typeface="Comic Sans MS"/>
              </a:rPr>
              <a:t> It was all I could do not to squawk!</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800">
                <a:highlight>
                  <a:srgbClr val="FFFFFF"/>
                </a:highlight>
                <a:latin typeface="Comic Sans MS"/>
                <a:ea typeface="Comic Sans MS"/>
                <a:cs typeface="Comic Sans MS"/>
                <a:sym typeface="Comic Sans MS"/>
              </a:rPr>
              <a:t>“I don’t like the darkness,” I said to my mother,</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800">
                <a:highlight>
                  <a:srgbClr val="FFFFFF"/>
                </a:highlight>
                <a:latin typeface="Comic Sans MS"/>
                <a:ea typeface="Comic Sans MS"/>
                <a:cs typeface="Comic Sans MS"/>
                <a:sym typeface="Comic Sans MS"/>
              </a:rPr>
              <a:t>“I don’t like the dark and the night.</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800">
                <a:highlight>
                  <a:srgbClr val="FFFFFF"/>
                </a:highlight>
                <a:latin typeface="Comic Sans MS"/>
                <a:ea typeface="Comic Sans MS"/>
                <a:cs typeface="Comic Sans MS"/>
                <a:sym typeface="Comic Sans MS"/>
              </a:rPr>
              <a:t>Can’t I get up and sit with you out on the couch,</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800">
                <a:highlight>
                  <a:srgbClr val="FFFFFF"/>
                </a:highlight>
                <a:latin typeface="Comic Sans MS"/>
                <a:ea typeface="Comic Sans MS"/>
                <a:cs typeface="Comic Sans MS"/>
                <a:sym typeface="Comic Sans MS"/>
              </a:rPr>
              <a:t>In a room that’s all cheery and bright?”</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a:highlight>
                <a:srgbClr val="FFFFFF"/>
              </a:highlight>
              <a:latin typeface="Arial"/>
              <a:ea typeface="Arial"/>
              <a:cs typeface="Arial"/>
              <a:sym typeface="Arial"/>
            </a:endParaRPr>
          </a:p>
          <a:p>
            <a:pPr indent="0" lvl="0" marL="0" rtl="0" algn="l">
              <a:lnSpc>
                <a:spcPct val="100000"/>
              </a:lnSpc>
              <a:spcBef>
                <a:spcPts val="1600"/>
              </a:spcBef>
              <a:spcAft>
                <a:spcPts val="1600"/>
              </a:spcAft>
              <a:buNone/>
            </a:pPr>
            <a:r>
              <a:t/>
            </a:r>
            <a:endParaRPr>
              <a:highlight>
                <a:srgbClr val="FFFFFF"/>
              </a:highlight>
              <a:latin typeface="Arial"/>
              <a:ea typeface="Arial"/>
              <a:cs typeface="Arial"/>
              <a:sym typeface="Arial"/>
            </a:endParaRPr>
          </a:p>
        </p:txBody>
      </p:sp>
      <p:sp>
        <p:nvSpPr>
          <p:cNvPr id="126" name="Google Shape;126;p23"/>
          <p:cNvSpPr txBox="1"/>
          <p:nvPr>
            <p:ph idx="2" type="body"/>
          </p:nvPr>
        </p:nvSpPr>
        <p:spPr>
          <a:xfrm>
            <a:off x="4572000" y="655000"/>
            <a:ext cx="4458300" cy="439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a:ea typeface="Arial"/>
                <a:cs typeface="Arial"/>
                <a:sym typeface="Arial"/>
              </a:rPr>
              <a:t>Stanza 4</a:t>
            </a:r>
            <a:endParaRPr b="1">
              <a:latin typeface="Arial"/>
              <a:ea typeface="Arial"/>
              <a:cs typeface="Arial"/>
              <a:sym typeface="Arial"/>
            </a:endParaRPr>
          </a:p>
          <a:p>
            <a:pPr indent="0" lvl="0" marL="0" rtl="0" algn="l">
              <a:lnSpc>
                <a:spcPct val="100000"/>
              </a:lnSpc>
              <a:spcBef>
                <a:spcPts val="1600"/>
              </a:spcBef>
              <a:spcAft>
                <a:spcPts val="0"/>
              </a:spcAft>
              <a:buClr>
                <a:schemeClr val="dk2"/>
              </a:buClr>
              <a:buSzPts val="1100"/>
              <a:buFont typeface="Arial"/>
              <a:buNone/>
            </a:pPr>
            <a:r>
              <a:rPr lang="en" sz="1800">
                <a:latin typeface="Comic Sans MS"/>
                <a:ea typeface="Comic Sans MS"/>
                <a:cs typeface="Comic Sans MS"/>
                <a:sym typeface="Comic Sans MS"/>
              </a:rPr>
              <a:t>“Oh, Anna,” Mom said, and she looked at me sadly.</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“Do we need to go through this once more?</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Last night you </a:t>
            </a:r>
            <a:r>
              <a:rPr lang="en" sz="1800">
                <a:highlight>
                  <a:srgbClr val="9FC5E8"/>
                </a:highlight>
                <a:latin typeface="Comic Sans MS"/>
                <a:ea typeface="Comic Sans MS"/>
                <a:cs typeface="Comic Sans MS"/>
                <a:sym typeface="Comic Sans MS"/>
              </a:rPr>
              <a:t>assured</a:t>
            </a:r>
            <a:r>
              <a:rPr lang="en" sz="1800">
                <a:latin typeface="Comic Sans MS"/>
                <a:ea typeface="Comic Sans MS"/>
                <a:cs typeface="Comic Sans MS"/>
                <a:sym typeface="Comic Sans MS"/>
              </a:rPr>
              <a:t> me that you saw a monster—</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It turned out to be socks on the floor.”</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“But this one was real!” I </a:t>
            </a:r>
            <a:r>
              <a:rPr lang="en" sz="1800">
                <a:highlight>
                  <a:srgbClr val="A4C2F4"/>
                </a:highlight>
                <a:latin typeface="Comic Sans MS"/>
                <a:ea typeface="Comic Sans MS"/>
                <a:cs typeface="Comic Sans MS"/>
                <a:sym typeface="Comic Sans MS"/>
              </a:rPr>
              <a:t>complained </a:t>
            </a:r>
            <a:r>
              <a:rPr lang="en" sz="1800">
                <a:latin typeface="Comic Sans MS"/>
                <a:ea typeface="Comic Sans MS"/>
                <a:cs typeface="Comic Sans MS"/>
                <a:sym typeface="Comic Sans MS"/>
              </a:rPr>
              <a:t>to my mother.</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 “I heard it squeak loudly and clear!</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I don’t like the darkness, the monsters will eat me—</a:t>
            </a:r>
            <a:endParaRPr sz="1800">
              <a:latin typeface="Comic Sans MS"/>
              <a:ea typeface="Comic Sans MS"/>
              <a:cs typeface="Comic Sans MS"/>
              <a:sym typeface="Comic Sans MS"/>
            </a:endParaRPr>
          </a:p>
          <a:p>
            <a:pPr indent="0" lvl="0" marL="0" rtl="0" algn="l">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Don’t let them come anywhere near!”</a:t>
            </a:r>
            <a:endParaRPr sz="1800">
              <a:latin typeface="Comic Sans MS"/>
              <a:ea typeface="Comic Sans MS"/>
              <a:cs typeface="Comic Sans MS"/>
              <a:sym typeface="Comic Sans MS"/>
            </a:endParaRPr>
          </a:p>
          <a:p>
            <a:pPr indent="0" lvl="0" marL="0" rtl="0" algn="l">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77800"/>
            <a:ext cx="8832300" cy="5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Anna’s Monster by Justin Nuñez  </a:t>
            </a:r>
            <a:r>
              <a:rPr lang="en" sz="1800"/>
              <a:t>( A Narrative Poem)</a:t>
            </a:r>
            <a:endParaRPr sz="1800"/>
          </a:p>
        </p:txBody>
      </p:sp>
      <p:sp>
        <p:nvSpPr>
          <p:cNvPr id="132" name="Google Shape;132;p24"/>
          <p:cNvSpPr txBox="1"/>
          <p:nvPr>
            <p:ph idx="1" type="body"/>
          </p:nvPr>
        </p:nvSpPr>
        <p:spPr>
          <a:xfrm>
            <a:off x="128525" y="502600"/>
            <a:ext cx="4515000" cy="455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FFFFFF"/>
                </a:highlight>
                <a:latin typeface="Arial"/>
                <a:ea typeface="Arial"/>
                <a:cs typeface="Arial"/>
                <a:sym typeface="Arial"/>
              </a:rPr>
              <a:t> Stanza 5</a:t>
            </a:r>
            <a:endParaRPr b="1">
              <a:highlight>
                <a:srgbClr val="FFFFFF"/>
              </a:highlight>
              <a:latin typeface="Arial"/>
              <a:ea typeface="Arial"/>
              <a:cs typeface="Arial"/>
              <a:sym typeface="Arial"/>
            </a:endParaRPr>
          </a:p>
          <a:p>
            <a:pPr indent="0" lvl="0" marL="0" rtl="0" algn="l">
              <a:lnSpc>
                <a:spcPct val="100000"/>
              </a:lnSpc>
              <a:spcBef>
                <a:spcPts val="160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My mother explained that the noises weren’t monsters;</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She showed me some interesting things.</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 For example, I learned that my bed makes a squeak</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When you push down too hard on the springs.</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So there weren’t any monsters, they didn’t exist,</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And I know that my mother was right...</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But what if those monsters that never existed</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Come into my bedroom tonight?</a:t>
            </a:r>
            <a:endParaRPr sz="1800">
              <a:highlight>
                <a:srgbClr val="FFFFFF"/>
              </a:highlight>
              <a:latin typeface="Comic Sans MS"/>
              <a:ea typeface="Comic Sans MS"/>
              <a:cs typeface="Comic Sans MS"/>
              <a:sym typeface="Comic Sans MS"/>
            </a:endParaRPr>
          </a:p>
          <a:p>
            <a:pPr indent="0" lvl="0" marL="0" rtl="0" algn="l">
              <a:spcBef>
                <a:spcPts val="0"/>
              </a:spcBef>
              <a:spcAft>
                <a:spcPts val="1600"/>
              </a:spcAft>
              <a:buNone/>
            </a:pPr>
            <a:r>
              <a:t/>
            </a:r>
            <a:endParaRPr b="1">
              <a:highlight>
                <a:srgbClr val="FFFFFF"/>
              </a:highlight>
              <a:latin typeface="Arial"/>
              <a:ea typeface="Arial"/>
              <a:cs typeface="Arial"/>
              <a:sym typeface="Arial"/>
            </a:endParaRPr>
          </a:p>
        </p:txBody>
      </p:sp>
      <p:sp>
        <p:nvSpPr>
          <p:cNvPr id="133" name="Google Shape;133;p24"/>
          <p:cNvSpPr txBox="1"/>
          <p:nvPr>
            <p:ph idx="2" type="body"/>
          </p:nvPr>
        </p:nvSpPr>
        <p:spPr>
          <a:xfrm>
            <a:off x="4572000" y="962850"/>
            <a:ext cx="4458300" cy="40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1155CC"/>
                </a:solidFill>
                <a:latin typeface="Comic Sans MS"/>
                <a:ea typeface="Comic Sans MS"/>
                <a:cs typeface="Comic Sans MS"/>
                <a:sym typeface="Comic Sans MS"/>
              </a:rPr>
              <a:t>Which line from the poem best summarizes a theme of the poem?</a:t>
            </a:r>
            <a:endParaRPr b="1" sz="1800">
              <a:solidFill>
                <a:srgbClr val="1155CC"/>
              </a:solidFill>
              <a:latin typeface="Comic Sans MS"/>
              <a:ea typeface="Comic Sans MS"/>
              <a:cs typeface="Comic Sans MS"/>
              <a:sym typeface="Comic Sans MS"/>
            </a:endParaRPr>
          </a:p>
          <a:p>
            <a:pPr indent="0" lvl="0" marL="0" rtl="0" algn="l">
              <a:spcBef>
                <a:spcPts val="1600"/>
              </a:spcBef>
              <a:spcAft>
                <a:spcPts val="0"/>
              </a:spcAft>
              <a:buNone/>
            </a:pPr>
            <a:r>
              <a:rPr b="1" lang="en" sz="1800">
                <a:solidFill>
                  <a:srgbClr val="1155CC"/>
                </a:solidFill>
                <a:latin typeface="Comic Sans MS"/>
                <a:ea typeface="Comic Sans MS"/>
                <a:cs typeface="Comic Sans MS"/>
                <a:sym typeface="Comic Sans MS"/>
              </a:rPr>
              <a:t>A</a:t>
            </a:r>
            <a:r>
              <a:rPr lang="en" sz="1800">
                <a:solidFill>
                  <a:srgbClr val="1155CC"/>
                </a:solidFill>
                <a:latin typeface="Comic Sans MS"/>
                <a:ea typeface="Comic Sans MS"/>
                <a:cs typeface="Comic Sans MS"/>
                <a:sym typeface="Comic Sans MS"/>
              </a:rPr>
              <a:t> “’The monsters are all in your head!’” (line 8)</a:t>
            </a:r>
            <a:endParaRPr sz="1800">
              <a:solidFill>
                <a:srgbClr val="1155CC"/>
              </a:solidFill>
              <a:latin typeface="Comic Sans MS"/>
              <a:ea typeface="Comic Sans MS"/>
              <a:cs typeface="Comic Sans MS"/>
              <a:sym typeface="Comic Sans MS"/>
            </a:endParaRPr>
          </a:p>
          <a:p>
            <a:pPr indent="0" lvl="0" marL="0" rtl="0" algn="l">
              <a:spcBef>
                <a:spcPts val="1600"/>
              </a:spcBef>
              <a:spcAft>
                <a:spcPts val="0"/>
              </a:spcAft>
              <a:buNone/>
            </a:pPr>
            <a:r>
              <a:rPr b="1" lang="en" sz="1800">
                <a:solidFill>
                  <a:srgbClr val="1155CC"/>
                </a:solidFill>
                <a:latin typeface="Comic Sans MS"/>
                <a:ea typeface="Comic Sans MS"/>
                <a:cs typeface="Comic Sans MS"/>
                <a:sym typeface="Comic Sans MS"/>
              </a:rPr>
              <a:t>B</a:t>
            </a:r>
            <a:r>
              <a:rPr lang="en" sz="1800">
                <a:solidFill>
                  <a:srgbClr val="1155CC"/>
                </a:solidFill>
                <a:latin typeface="Comic Sans MS"/>
                <a:ea typeface="Comic Sans MS"/>
                <a:cs typeface="Comic Sans MS"/>
                <a:sym typeface="Comic Sans MS"/>
              </a:rPr>
              <a:t> “Rolled over, and heard a strange squeak.” (line 12)</a:t>
            </a:r>
            <a:endParaRPr sz="1800">
              <a:solidFill>
                <a:srgbClr val="1155CC"/>
              </a:solidFill>
              <a:latin typeface="Comic Sans MS"/>
              <a:ea typeface="Comic Sans MS"/>
              <a:cs typeface="Comic Sans MS"/>
              <a:sym typeface="Comic Sans MS"/>
            </a:endParaRPr>
          </a:p>
          <a:p>
            <a:pPr indent="0" lvl="0" marL="0" rtl="0" algn="l">
              <a:spcBef>
                <a:spcPts val="1600"/>
              </a:spcBef>
              <a:spcAft>
                <a:spcPts val="0"/>
              </a:spcAft>
              <a:buNone/>
            </a:pPr>
            <a:r>
              <a:rPr b="1" lang="en" sz="1800">
                <a:solidFill>
                  <a:srgbClr val="1155CC"/>
                </a:solidFill>
                <a:latin typeface="Comic Sans MS"/>
                <a:ea typeface="Comic Sans MS"/>
                <a:cs typeface="Comic Sans MS"/>
                <a:sym typeface="Comic Sans MS"/>
              </a:rPr>
              <a:t>C</a:t>
            </a:r>
            <a:r>
              <a:rPr lang="en" sz="1800">
                <a:solidFill>
                  <a:srgbClr val="1155CC"/>
                </a:solidFill>
                <a:latin typeface="Comic Sans MS"/>
                <a:ea typeface="Comic Sans MS"/>
                <a:cs typeface="Comic Sans MS"/>
                <a:sym typeface="Comic Sans MS"/>
              </a:rPr>
              <a:t> “So I screamed out in terror. My mother came running!” (line 15)</a:t>
            </a:r>
            <a:endParaRPr sz="1800">
              <a:solidFill>
                <a:srgbClr val="1155CC"/>
              </a:solidFill>
              <a:latin typeface="Comic Sans MS"/>
              <a:ea typeface="Comic Sans MS"/>
              <a:cs typeface="Comic Sans MS"/>
              <a:sym typeface="Comic Sans MS"/>
            </a:endParaRPr>
          </a:p>
          <a:p>
            <a:pPr indent="0" lvl="0" marL="0" rtl="0" algn="l">
              <a:spcBef>
                <a:spcPts val="1600"/>
              </a:spcBef>
              <a:spcAft>
                <a:spcPts val="0"/>
              </a:spcAft>
              <a:buNone/>
            </a:pPr>
            <a:r>
              <a:rPr b="1" lang="en" sz="1800">
                <a:solidFill>
                  <a:srgbClr val="1155CC"/>
                </a:solidFill>
                <a:latin typeface="Comic Sans MS"/>
                <a:ea typeface="Comic Sans MS"/>
                <a:cs typeface="Comic Sans MS"/>
                <a:sym typeface="Comic Sans MS"/>
              </a:rPr>
              <a:t>D </a:t>
            </a:r>
            <a:r>
              <a:rPr lang="en" sz="1800">
                <a:solidFill>
                  <a:srgbClr val="1155CC"/>
                </a:solidFill>
                <a:latin typeface="Comic Sans MS"/>
                <a:ea typeface="Comic Sans MS"/>
                <a:cs typeface="Comic Sans MS"/>
                <a:sym typeface="Comic Sans MS"/>
              </a:rPr>
              <a:t>“‘I don’t like the darkness,’ I said to my mother,” (line 21)</a:t>
            </a:r>
            <a:endParaRPr sz="1800">
              <a:solidFill>
                <a:srgbClr val="1155CC"/>
              </a:solidFill>
              <a:latin typeface="Comic Sans MS"/>
              <a:ea typeface="Comic Sans MS"/>
              <a:cs typeface="Comic Sans MS"/>
              <a:sym typeface="Comic Sans MS"/>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90625"/>
            <a:ext cx="8520600" cy="4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Message from Mrs. Holloway</a:t>
            </a:r>
            <a:endParaRPr/>
          </a:p>
        </p:txBody>
      </p:sp>
      <p:sp>
        <p:nvSpPr>
          <p:cNvPr id="139" name="Google Shape;139;p25"/>
          <p:cNvSpPr txBox="1"/>
          <p:nvPr>
            <p:ph idx="1" type="body"/>
          </p:nvPr>
        </p:nvSpPr>
        <p:spPr>
          <a:xfrm>
            <a:off x="311700" y="655000"/>
            <a:ext cx="8705700" cy="438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omic Sans MS"/>
                <a:ea typeface="Comic Sans MS"/>
                <a:cs typeface="Comic Sans MS"/>
                <a:sym typeface="Comic Sans MS"/>
              </a:rPr>
              <a:t>Thank you for working so hard during this difficult and confusing time.  As we continue to transition to our new way of life I want you to know that we will get through this together.  One day you all will write songs and  poems, draw illustrations, create inventions and tell unbelievable stories about this time in history.  Embrace each day and be thankful for your health and family.  Stay positive and do what you can.</a:t>
            </a:r>
            <a:endParaRPr sz="2400">
              <a:latin typeface="Comic Sans MS"/>
              <a:ea typeface="Comic Sans MS"/>
              <a:cs typeface="Comic Sans MS"/>
              <a:sym typeface="Comic Sans MS"/>
            </a:endParaRPr>
          </a:p>
          <a:p>
            <a:pPr indent="0" lvl="0" marL="0" rtl="0" algn="l">
              <a:spcBef>
                <a:spcPts val="1600"/>
              </a:spcBef>
              <a:spcAft>
                <a:spcPts val="0"/>
              </a:spcAft>
              <a:buNone/>
            </a:pPr>
            <a:r>
              <a:rPr lang="en" sz="2400">
                <a:latin typeface="Comic Sans MS"/>
                <a:ea typeface="Comic Sans MS"/>
                <a:cs typeface="Comic Sans MS"/>
                <a:sym typeface="Comic Sans MS"/>
              </a:rPr>
              <a:t>                                                                     </a:t>
            </a:r>
            <a:r>
              <a:rPr lang="en">
                <a:latin typeface="Comic Sans MS"/>
                <a:ea typeface="Comic Sans MS"/>
                <a:cs typeface="Comic Sans MS"/>
                <a:sym typeface="Comic Sans MS"/>
              </a:rPr>
              <a:t>Your Teacher,</a:t>
            </a:r>
            <a:endParaRPr>
              <a:latin typeface="Comic Sans MS"/>
              <a:ea typeface="Comic Sans MS"/>
              <a:cs typeface="Comic Sans MS"/>
              <a:sym typeface="Comic Sans MS"/>
            </a:endParaRPr>
          </a:p>
          <a:p>
            <a:pPr indent="0" lvl="0" marL="0" rtl="0" algn="l">
              <a:spcBef>
                <a:spcPts val="1600"/>
              </a:spcBef>
              <a:spcAft>
                <a:spcPts val="0"/>
              </a:spcAft>
              <a:buNone/>
            </a:pPr>
            <a:r>
              <a:rPr lang="en" sz="2400">
                <a:latin typeface="Comic Sans MS"/>
                <a:ea typeface="Comic Sans MS"/>
                <a:cs typeface="Comic Sans MS"/>
                <a:sym typeface="Comic Sans MS"/>
              </a:rPr>
              <a:t>                                                                 </a:t>
            </a:r>
            <a:endParaRPr sz="2400">
              <a:latin typeface="Comic Sans MS"/>
              <a:ea typeface="Comic Sans MS"/>
              <a:cs typeface="Comic Sans MS"/>
              <a:sym typeface="Comic Sans MS"/>
            </a:endParaRPr>
          </a:p>
          <a:p>
            <a:pPr indent="0" lvl="0" marL="0" rtl="0" algn="l">
              <a:spcBef>
                <a:spcPts val="1600"/>
              </a:spcBef>
              <a:spcAft>
                <a:spcPts val="1600"/>
              </a:spcAft>
              <a:buNone/>
            </a:pPr>
            <a:r>
              <a:t/>
            </a:r>
            <a:endParaRPr sz="24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170375"/>
            <a:ext cx="8520600" cy="61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Eagle Exercise</a:t>
            </a:r>
            <a:endParaRPr/>
          </a:p>
        </p:txBody>
      </p:sp>
      <p:sp>
        <p:nvSpPr>
          <p:cNvPr id="70" name="Google Shape;70;p15"/>
          <p:cNvSpPr txBox="1"/>
          <p:nvPr>
            <p:ph idx="1" type="body"/>
          </p:nvPr>
        </p:nvSpPr>
        <p:spPr>
          <a:xfrm>
            <a:off x="311700" y="849225"/>
            <a:ext cx="8520600" cy="41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2400">
                <a:solidFill>
                  <a:srgbClr val="434343"/>
                </a:solidFill>
                <a:latin typeface="Comic Sans MS"/>
                <a:ea typeface="Comic Sans MS"/>
                <a:cs typeface="Comic Sans MS"/>
                <a:sym typeface="Comic Sans MS"/>
              </a:rPr>
              <a:t>Examples of multiple-meaning words</a:t>
            </a:r>
            <a:endParaRPr b="1" sz="2400">
              <a:solidFill>
                <a:srgbClr val="434343"/>
              </a:solidFill>
              <a:latin typeface="Comic Sans MS"/>
              <a:ea typeface="Comic Sans MS"/>
              <a:cs typeface="Comic Sans MS"/>
              <a:sym typeface="Comic Sans MS"/>
            </a:endParaRPr>
          </a:p>
          <a:p>
            <a:pPr indent="0" lvl="0" marL="0" rtl="0" algn="l">
              <a:spcBef>
                <a:spcPts val="1600"/>
              </a:spcBef>
              <a:spcAft>
                <a:spcPts val="0"/>
              </a:spcAft>
              <a:buClr>
                <a:schemeClr val="dk2"/>
              </a:buClr>
              <a:buSzPts val="1100"/>
              <a:buFont typeface="Arial"/>
              <a:buNone/>
            </a:pPr>
            <a:r>
              <a:rPr b="1" lang="en">
                <a:solidFill>
                  <a:srgbClr val="434343"/>
                </a:solidFill>
                <a:latin typeface="Comic Sans MS"/>
                <a:ea typeface="Comic Sans MS"/>
                <a:cs typeface="Comic Sans MS"/>
                <a:sym typeface="Comic Sans MS"/>
              </a:rPr>
              <a:t>Use context clues and look at how each word is used in the sentence.</a:t>
            </a:r>
            <a:endParaRPr b="1">
              <a:solidFill>
                <a:srgbClr val="434343"/>
              </a:solidFill>
              <a:latin typeface="Comic Sans MS"/>
              <a:ea typeface="Comic Sans MS"/>
              <a:cs typeface="Comic Sans MS"/>
              <a:sym typeface="Comic Sans MS"/>
            </a:endParaRPr>
          </a:p>
          <a:p>
            <a:pPr indent="0" lvl="0" marL="0" rtl="0" algn="l">
              <a:spcBef>
                <a:spcPts val="1600"/>
              </a:spcBef>
              <a:spcAft>
                <a:spcPts val="0"/>
              </a:spcAft>
              <a:buClr>
                <a:schemeClr val="dk2"/>
              </a:buClr>
              <a:buSzPts val="1100"/>
              <a:buFont typeface="Arial"/>
              <a:buNone/>
            </a:pPr>
            <a:r>
              <a:rPr b="1" lang="en" sz="2400"/>
              <a:t>     fan </a:t>
            </a:r>
            <a:r>
              <a:rPr b="1" lang="en"/>
              <a:t>               </a:t>
            </a:r>
            <a:r>
              <a:rPr b="1" lang="en">
                <a:latin typeface="Comic Sans MS"/>
                <a:ea typeface="Comic Sans MS"/>
                <a:cs typeface="Comic Sans MS"/>
                <a:sym typeface="Comic Sans MS"/>
              </a:rPr>
              <a:t>A. </a:t>
            </a:r>
            <a:r>
              <a:rPr lang="en">
                <a:latin typeface="Comic Sans MS"/>
                <a:ea typeface="Comic Sans MS"/>
                <a:cs typeface="Comic Sans MS"/>
                <a:sym typeface="Comic Sans MS"/>
              </a:rPr>
              <a:t>The </a:t>
            </a:r>
            <a:r>
              <a:rPr lang="en">
                <a:highlight>
                  <a:srgbClr val="00FF00"/>
                </a:highlight>
                <a:latin typeface="Comic Sans MS"/>
                <a:ea typeface="Comic Sans MS"/>
                <a:cs typeface="Comic Sans MS"/>
                <a:sym typeface="Comic Sans MS"/>
              </a:rPr>
              <a:t>fan </a:t>
            </a:r>
            <a:r>
              <a:rPr lang="en">
                <a:latin typeface="Comic Sans MS"/>
                <a:ea typeface="Comic Sans MS"/>
                <a:cs typeface="Comic Sans MS"/>
                <a:sym typeface="Comic Sans MS"/>
              </a:rPr>
              <a:t>cheered for her team. </a:t>
            </a:r>
            <a:endParaRPr>
              <a:latin typeface="Comic Sans MS"/>
              <a:ea typeface="Comic Sans MS"/>
              <a:cs typeface="Comic Sans MS"/>
              <a:sym typeface="Comic Sans MS"/>
            </a:endParaRPr>
          </a:p>
          <a:p>
            <a:pPr indent="0" lvl="0" marL="0" rtl="0" algn="l">
              <a:spcBef>
                <a:spcPts val="1600"/>
              </a:spcBef>
              <a:spcAft>
                <a:spcPts val="0"/>
              </a:spcAft>
              <a:buClr>
                <a:schemeClr val="dk2"/>
              </a:buClr>
              <a:buSzPts val="1100"/>
              <a:buFont typeface="Arial"/>
              <a:buNone/>
            </a:pPr>
            <a:r>
              <a:rPr lang="en">
                <a:latin typeface="Comic Sans MS"/>
                <a:ea typeface="Comic Sans MS"/>
                <a:cs typeface="Comic Sans MS"/>
                <a:sym typeface="Comic Sans MS"/>
              </a:rPr>
              <a:t>      </a:t>
            </a:r>
            <a:r>
              <a:rPr b="1" lang="en">
                <a:latin typeface="Comic Sans MS"/>
                <a:ea typeface="Comic Sans MS"/>
                <a:cs typeface="Comic Sans MS"/>
                <a:sym typeface="Comic Sans MS"/>
              </a:rPr>
              <a:t>             B.</a:t>
            </a:r>
            <a:r>
              <a:rPr lang="en">
                <a:latin typeface="Comic Sans MS"/>
                <a:ea typeface="Comic Sans MS"/>
                <a:cs typeface="Comic Sans MS"/>
                <a:sym typeface="Comic Sans MS"/>
              </a:rPr>
              <a:t>There was only a </a:t>
            </a:r>
            <a:r>
              <a:rPr lang="en">
                <a:highlight>
                  <a:srgbClr val="00FFFF"/>
                </a:highlight>
                <a:latin typeface="Comic Sans MS"/>
                <a:ea typeface="Comic Sans MS"/>
                <a:cs typeface="Comic Sans MS"/>
                <a:sym typeface="Comic Sans MS"/>
              </a:rPr>
              <a:t>fan </a:t>
            </a:r>
            <a:r>
              <a:rPr lang="en">
                <a:latin typeface="Comic Sans MS"/>
                <a:ea typeface="Comic Sans MS"/>
                <a:cs typeface="Comic Sans MS"/>
                <a:sym typeface="Comic Sans MS"/>
              </a:rPr>
              <a:t>to keep us cool.</a:t>
            </a:r>
            <a:endParaRPr>
              <a:latin typeface="Comic Sans MS"/>
              <a:ea typeface="Comic Sans MS"/>
              <a:cs typeface="Comic Sans MS"/>
              <a:sym typeface="Comic Sans MS"/>
            </a:endParaRPr>
          </a:p>
          <a:p>
            <a:pPr indent="0" lvl="0" marL="0" rtl="0" algn="l">
              <a:spcBef>
                <a:spcPts val="1600"/>
              </a:spcBef>
              <a:spcAft>
                <a:spcPts val="0"/>
              </a:spcAft>
              <a:buClr>
                <a:schemeClr val="dk2"/>
              </a:buClr>
              <a:buSzPts val="1100"/>
              <a:buFont typeface="Arial"/>
              <a:buNone/>
            </a:pPr>
            <a:r>
              <a:t/>
            </a:r>
            <a:endParaRPr>
              <a:latin typeface="Comic Sans MS"/>
              <a:ea typeface="Comic Sans MS"/>
              <a:cs typeface="Comic Sans MS"/>
              <a:sym typeface="Comic Sans MS"/>
            </a:endParaRPr>
          </a:p>
          <a:p>
            <a:pPr indent="-381000" lvl="0" marL="457200" rtl="0" algn="l">
              <a:lnSpc>
                <a:spcPct val="150000"/>
              </a:lnSpc>
              <a:spcBef>
                <a:spcPts val="1600"/>
              </a:spcBef>
              <a:spcAft>
                <a:spcPts val="0"/>
              </a:spcAft>
              <a:buSzPts val="2400"/>
              <a:buAutoNum type="arabicPeriod"/>
            </a:pPr>
            <a:r>
              <a:rPr b="1" lang="en" sz="2400"/>
              <a:t>What does the word </a:t>
            </a:r>
            <a:r>
              <a:rPr b="1" lang="en" sz="2400" u="sng"/>
              <a:t>fan</a:t>
            </a:r>
            <a:r>
              <a:rPr b="1" lang="en" sz="2400"/>
              <a:t> mean in example A?                              </a:t>
            </a:r>
            <a:endParaRPr b="1" sz="2400"/>
          </a:p>
          <a:p>
            <a:pPr indent="-381000" lvl="0" marL="457200" rtl="0" algn="l">
              <a:lnSpc>
                <a:spcPct val="150000"/>
              </a:lnSpc>
              <a:spcBef>
                <a:spcPts val="0"/>
              </a:spcBef>
              <a:spcAft>
                <a:spcPts val="0"/>
              </a:spcAft>
              <a:buSzPts val="2400"/>
              <a:buAutoNum type="arabicPeriod"/>
            </a:pPr>
            <a:r>
              <a:rPr b="1" lang="en" sz="2400"/>
              <a:t>What does the word </a:t>
            </a:r>
            <a:r>
              <a:rPr b="1" lang="en" sz="2400" u="sng"/>
              <a:t>fan</a:t>
            </a:r>
            <a:r>
              <a:rPr b="1" lang="en" sz="2400"/>
              <a:t> mean in example B?</a:t>
            </a:r>
            <a:endParaRPr b="1" sz="2400"/>
          </a:p>
          <a:p>
            <a:pPr indent="0" lvl="0" marL="0" rtl="0" algn="l">
              <a:lnSpc>
                <a:spcPct val="150000"/>
              </a:lnSpc>
              <a:spcBef>
                <a:spcPts val="1600"/>
              </a:spcBef>
              <a:spcAft>
                <a:spcPts val="0"/>
              </a:spcAft>
              <a:buClr>
                <a:schemeClr val="dk2"/>
              </a:buClr>
              <a:buSzPts val="1100"/>
              <a:buFont typeface="Arial"/>
              <a:buNone/>
            </a:pPr>
            <a:r>
              <a:t/>
            </a:r>
            <a:endParaRPr b="1" sz="2400"/>
          </a:p>
          <a:p>
            <a:pPr indent="0" lvl="0" marL="0" rtl="0" algn="l">
              <a:spcBef>
                <a:spcPts val="1600"/>
              </a:spcBef>
              <a:spcAft>
                <a:spcPts val="1600"/>
              </a:spcAft>
              <a:buClr>
                <a:schemeClr val="dk2"/>
              </a:buClr>
              <a:buSzPts val="1100"/>
              <a:buFont typeface="Arial"/>
              <a:buNone/>
            </a:pPr>
            <a:r>
              <a:t/>
            </a:r>
            <a:endParaRPr b="1"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82050"/>
            <a:ext cx="83721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Eagle Exercise </a:t>
            </a:r>
            <a:r>
              <a:rPr b="1" lang="en" sz="2400">
                <a:solidFill>
                  <a:srgbClr val="434343"/>
                </a:solidFill>
                <a:latin typeface="Comic Sans MS"/>
                <a:ea typeface="Comic Sans MS"/>
                <a:cs typeface="Comic Sans MS"/>
                <a:sym typeface="Comic Sans MS"/>
              </a:rPr>
              <a:t>Examples of multiple-meaning words</a:t>
            </a:r>
            <a:endParaRPr/>
          </a:p>
        </p:txBody>
      </p:sp>
      <p:sp>
        <p:nvSpPr>
          <p:cNvPr id="76" name="Google Shape;76;p16"/>
          <p:cNvSpPr txBox="1"/>
          <p:nvPr>
            <p:ph idx="1" type="body"/>
          </p:nvPr>
        </p:nvSpPr>
        <p:spPr>
          <a:xfrm>
            <a:off x="311700" y="680650"/>
            <a:ext cx="8520600" cy="43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solidFill>
                  <a:srgbClr val="434343"/>
                </a:solidFill>
                <a:latin typeface="Comic Sans MS"/>
                <a:ea typeface="Comic Sans MS"/>
                <a:cs typeface="Comic Sans MS"/>
                <a:sym typeface="Comic Sans MS"/>
              </a:rPr>
              <a:t>Use context clues and look at how each word is used in the sentence.</a:t>
            </a:r>
            <a:endParaRPr b="1">
              <a:solidFill>
                <a:srgbClr val="434343"/>
              </a:solidFill>
              <a:latin typeface="Comic Sans MS"/>
              <a:ea typeface="Comic Sans MS"/>
              <a:cs typeface="Comic Sans MS"/>
              <a:sym typeface="Comic Sans MS"/>
            </a:endParaRPr>
          </a:p>
          <a:p>
            <a:pPr indent="0" lvl="0" marL="0" rtl="0" algn="l">
              <a:spcBef>
                <a:spcPts val="1600"/>
              </a:spcBef>
              <a:spcAft>
                <a:spcPts val="0"/>
              </a:spcAft>
              <a:buClr>
                <a:schemeClr val="dk2"/>
              </a:buClr>
              <a:buSzPts val="1100"/>
              <a:buFont typeface="Arial"/>
              <a:buNone/>
            </a:pPr>
            <a:r>
              <a:rPr b="1" lang="en" sz="2400"/>
              <a:t>     fan </a:t>
            </a:r>
            <a:r>
              <a:rPr b="1" lang="en"/>
              <a:t>               </a:t>
            </a:r>
            <a:r>
              <a:rPr b="1" lang="en">
                <a:latin typeface="Comic Sans MS"/>
                <a:ea typeface="Comic Sans MS"/>
                <a:cs typeface="Comic Sans MS"/>
                <a:sym typeface="Comic Sans MS"/>
              </a:rPr>
              <a:t>A. </a:t>
            </a:r>
            <a:r>
              <a:rPr lang="en">
                <a:latin typeface="Comic Sans MS"/>
                <a:ea typeface="Comic Sans MS"/>
                <a:cs typeface="Comic Sans MS"/>
                <a:sym typeface="Comic Sans MS"/>
              </a:rPr>
              <a:t>The </a:t>
            </a:r>
            <a:r>
              <a:rPr lang="en">
                <a:highlight>
                  <a:srgbClr val="00FF00"/>
                </a:highlight>
                <a:latin typeface="Comic Sans MS"/>
                <a:ea typeface="Comic Sans MS"/>
                <a:cs typeface="Comic Sans MS"/>
                <a:sym typeface="Comic Sans MS"/>
              </a:rPr>
              <a:t>fan </a:t>
            </a:r>
            <a:r>
              <a:rPr lang="en">
                <a:latin typeface="Comic Sans MS"/>
                <a:ea typeface="Comic Sans MS"/>
                <a:cs typeface="Comic Sans MS"/>
                <a:sym typeface="Comic Sans MS"/>
              </a:rPr>
              <a:t>cheered for her team. </a:t>
            </a:r>
            <a:endParaRPr>
              <a:latin typeface="Comic Sans MS"/>
              <a:ea typeface="Comic Sans MS"/>
              <a:cs typeface="Comic Sans MS"/>
              <a:sym typeface="Comic Sans MS"/>
            </a:endParaRPr>
          </a:p>
          <a:p>
            <a:pPr indent="0" lvl="0" marL="0" rtl="0" algn="l">
              <a:spcBef>
                <a:spcPts val="1600"/>
              </a:spcBef>
              <a:spcAft>
                <a:spcPts val="0"/>
              </a:spcAft>
              <a:buClr>
                <a:schemeClr val="dk2"/>
              </a:buClr>
              <a:buSzPts val="1100"/>
              <a:buFont typeface="Arial"/>
              <a:buNone/>
            </a:pPr>
            <a:r>
              <a:rPr lang="en">
                <a:latin typeface="Comic Sans MS"/>
                <a:ea typeface="Comic Sans MS"/>
                <a:cs typeface="Comic Sans MS"/>
                <a:sym typeface="Comic Sans MS"/>
              </a:rPr>
              <a:t>      </a:t>
            </a:r>
            <a:r>
              <a:rPr b="1" lang="en">
                <a:latin typeface="Comic Sans MS"/>
                <a:ea typeface="Comic Sans MS"/>
                <a:cs typeface="Comic Sans MS"/>
                <a:sym typeface="Comic Sans MS"/>
              </a:rPr>
              <a:t>             B.</a:t>
            </a:r>
            <a:r>
              <a:rPr lang="en">
                <a:latin typeface="Comic Sans MS"/>
                <a:ea typeface="Comic Sans MS"/>
                <a:cs typeface="Comic Sans MS"/>
                <a:sym typeface="Comic Sans MS"/>
              </a:rPr>
              <a:t>There was only one </a:t>
            </a:r>
            <a:r>
              <a:rPr lang="en">
                <a:highlight>
                  <a:srgbClr val="00FFFF"/>
                </a:highlight>
                <a:latin typeface="Comic Sans MS"/>
                <a:ea typeface="Comic Sans MS"/>
                <a:cs typeface="Comic Sans MS"/>
                <a:sym typeface="Comic Sans MS"/>
              </a:rPr>
              <a:t>fan </a:t>
            </a:r>
            <a:r>
              <a:rPr lang="en">
                <a:latin typeface="Comic Sans MS"/>
                <a:ea typeface="Comic Sans MS"/>
                <a:cs typeface="Comic Sans MS"/>
                <a:sym typeface="Comic Sans MS"/>
              </a:rPr>
              <a:t>to keep us cool.</a:t>
            </a:r>
            <a:endParaRPr>
              <a:latin typeface="Comic Sans MS"/>
              <a:ea typeface="Comic Sans MS"/>
              <a:cs typeface="Comic Sans MS"/>
              <a:sym typeface="Comic Sans MS"/>
            </a:endParaRPr>
          </a:p>
          <a:p>
            <a:pPr indent="-342900" lvl="0" marL="457200" rtl="0" algn="l">
              <a:lnSpc>
                <a:spcPct val="150000"/>
              </a:lnSpc>
              <a:spcBef>
                <a:spcPts val="1600"/>
              </a:spcBef>
              <a:spcAft>
                <a:spcPts val="0"/>
              </a:spcAft>
              <a:buClr>
                <a:srgbClr val="434343"/>
              </a:buClr>
              <a:buSzPts val="1800"/>
              <a:buFont typeface="Arial"/>
              <a:buAutoNum type="arabicPeriod"/>
            </a:pPr>
            <a:r>
              <a:rPr b="1" lang="en">
                <a:solidFill>
                  <a:srgbClr val="434343"/>
                </a:solidFill>
                <a:latin typeface="Arial"/>
                <a:ea typeface="Arial"/>
                <a:cs typeface="Arial"/>
                <a:sym typeface="Arial"/>
              </a:rPr>
              <a:t>What does the word </a:t>
            </a:r>
            <a:r>
              <a:rPr b="1" lang="en" u="sng">
                <a:solidFill>
                  <a:srgbClr val="434343"/>
                </a:solidFill>
                <a:latin typeface="Arial"/>
                <a:ea typeface="Arial"/>
                <a:cs typeface="Arial"/>
                <a:sym typeface="Arial"/>
              </a:rPr>
              <a:t>fan</a:t>
            </a:r>
            <a:r>
              <a:rPr b="1" lang="en">
                <a:solidFill>
                  <a:srgbClr val="434343"/>
                </a:solidFill>
                <a:latin typeface="Arial"/>
                <a:ea typeface="Arial"/>
                <a:cs typeface="Arial"/>
                <a:sym typeface="Arial"/>
              </a:rPr>
              <a:t> mean in example A?                                            </a:t>
            </a:r>
            <a:r>
              <a:rPr b="1" lang="en">
                <a:solidFill>
                  <a:schemeClr val="accent4"/>
                </a:solidFill>
                <a:latin typeface="Arial"/>
                <a:ea typeface="Arial"/>
                <a:cs typeface="Arial"/>
                <a:sym typeface="Arial"/>
              </a:rPr>
              <a:t>A person that supports a team.      </a:t>
            </a:r>
            <a:r>
              <a:rPr b="1" lang="en">
                <a:solidFill>
                  <a:srgbClr val="434343"/>
                </a:solidFill>
                <a:latin typeface="Arial"/>
                <a:ea typeface="Arial"/>
                <a:cs typeface="Arial"/>
                <a:sym typeface="Arial"/>
              </a:rPr>
              <a:t>      </a:t>
            </a:r>
            <a:endParaRPr b="1">
              <a:solidFill>
                <a:srgbClr val="434343"/>
              </a:solidFill>
              <a:latin typeface="Arial"/>
              <a:ea typeface="Arial"/>
              <a:cs typeface="Arial"/>
              <a:sym typeface="Arial"/>
            </a:endParaRPr>
          </a:p>
          <a:p>
            <a:pPr indent="-342900" lvl="0" marL="457200" rtl="0" algn="l">
              <a:lnSpc>
                <a:spcPct val="150000"/>
              </a:lnSpc>
              <a:spcBef>
                <a:spcPts val="0"/>
              </a:spcBef>
              <a:spcAft>
                <a:spcPts val="0"/>
              </a:spcAft>
              <a:buClr>
                <a:srgbClr val="434343"/>
              </a:buClr>
              <a:buSzPts val="1800"/>
              <a:buFont typeface="Arial"/>
              <a:buAutoNum type="arabicPeriod"/>
            </a:pPr>
            <a:r>
              <a:rPr b="1" lang="en">
                <a:solidFill>
                  <a:srgbClr val="434343"/>
                </a:solidFill>
                <a:latin typeface="Arial"/>
                <a:ea typeface="Arial"/>
                <a:cs typeface="Arial"/>
                <a:sym typeface="Arial"/>
              </a:rPr>
              <a:t> What does the word </a:t>
            </a:r>
            <a:r>
              <a:rPr b="1" lang="en" u="sng">
                <a:solidFill>
                  <a:srgbClr val="434343"/>
                </a:solidFill>
                <a:latin typeface="Arial"/>
                <a:ea typeface="Arial"/>
                <a:cs typeface="Arial"/>
                <a:sym typeface="Arial"/>
              </a:rPr>
              <a:t>fan</a:t>
            </a:r>
            <a:r>
              <a:rPr b="1" lang="en">
                <a:solidFill>
                  <a:srgbClr val="434343"/>
                </a:solidFill>
                <a:latin typeface="Arial"/>
                <a:ea typeface="Arial"/>
                <a:cs typeface="Arial"/>
                <a:sym typeface="Arial"/>
              </a:rPr>
              <a:t> mean in example B?</a:t>
            </a:r>
            <a:endParaRPr b="1">
              <a:solidFill>
                <a:srgbClr val="434343"/>
              </a:solidFill>
              <a:latin typeface="Arial"/>
              <a:ea typeface="Arial"/>
              <a:cs typeface="Arial"/>
              <a:sym typeface="Arial"/>
            </a:endParaRPr>
          </a:p>
          <a:p>
            <a:pPr indent="0" lvl="0" marL="457200" rtl="0" algn="l">
              <a:lnSpc>
                <a:spcPct val="150000"/>
              </a:lnSpc>
              <a:spcBef>
                <a:spcPts val="1600"/>
              </a:spcBef>
              <a:spcAft>
                <a:spcPts val="0"/>
              </a:spcAft>
              <a:buNone/>
            </a:pPr>
            <a:r>
              <a:rPr b="1" lang="en">
                <a:solidFill>
                  <a:srgbClr val="4A86E8"/>
                </a:solidFill>
                <a:latin typeface="Arial"/>
                <a:ea typeface="Arial"/>
                <a:cs typeface="Arial"/>
                <a:sym typeface="Arial"/>
              </a:rPr>
              <a:t>An electric device with blades that turn quickly and                                 is used to move air around.</a:t>
            </a:r>
            <a:endParaRPr b="1">
              <a:solidFill>
                <a:srgbClr val="4A86E8"/>
              </a:solidFill>
              <a:latin typeface="Arial"/>
              <a:ea typeface="Arial"/>
              <a:cs typeface="Arial"/>
              <a:sym typeface="Arial"/>
            </a:endParaRPr>
          </a:p>
          <a:p>
            <a:pPr indent="0" lvl="0" marL="0" rtl="0" algn="l">
              <a:lnSpc>
                <a:spcPct val="150000"/>
              </a:lnSpc>
              <a:spcBef>
                <a:spcPts val="1600"/>
              </a:spcBef>
              <a:spcAft>
                <a:spcPts val="0"/>
              </a:spcAft>
              <a:buClr>
                <a:schemeClr val="dk2"/>
              </a:buClr>
              <a:buSzPts val="1100"/>
              <a:buFont typeface="Arial"/>
              <a:buNone/>
            </a:pPr>
            <a:r>
              <a:t/>
            </a:r>
            <a:endParaRPr b="1" sz="2400">
              <a:solidFill>
                <a:srgbClr val="434343"/>
              </a:solidFill>
              <a:latin typeface="Arial"/>
              <a:ea typeface="Arial"/>
              <a:cs typeface="Arial"/>
              <a:sym typeface="Arial"/>
            </a:endParaRPr>
          </a:p>
          <a:p>
            <a:pPr indent="0" lvl="0" marL="0" rtl="0" algn="l">
              <a:spcBef>
                <a:spcPts val="1600"/>
              </a:spcBef>
              <a:spcAft>
                <a:spcPts val="1600"/>
              </a:spcAft>
              <a:buClr>
                <a:schemeClr val="dk2"/>
              </a:buClr>
              <a:buSzPts val="1100"/>
              <a:buFont typeface="Arial"/>
              <a:buNone/>
            </a:pPr>
            <a:r>
              <a:t/>
            </a:r>
            <a:endParaRPr b="1" sz="2400"/>
          </a:p>
        </p:txBody>
      </p:sp>
      <p:pic>
        <p:nvPicPr>
          <p:cNvPr id="77" name="Google Shape;77;p16"/>
          <p:cNvPicPr preferRelativeResize="0"/>
          <p:nvPr/>
        </p:nvPicPr>
        <p:blipFill>
          <a:blip r:embed="rId3">
            <a:alphaModFix/>
          </a:blip>
          <a:stretch>
            <a:fillRect/>
          </a:stretch>
        </p:blipFill>
        <p:spPr>
          <a:xfrm>
            <a:off x="6503401" y="1508050"/>
            <a:ext cx="2437071" cy="1621653"/>
          </a:xfrm>
          <a:prstGeom prst="rect">
            <a:avLst/>
          </a:prstGeom>
          <a:noFill/>
          <a:ln>
            <a:noFill/>
          </a:ln>
        </p:spPr>
      </p:pic>
      <p:pic>
        <p:nvPicPr>
          <p:cNvPr id="78" name="Google Shape;78;p16"/>
          <p:cNvPicPr preferRelativeResize="0"/>
          <p:nvPr/>
        </p:nvPicPr>
        <p:blipFill>
          <a:blip r:embed="rId4">
            <a:alphaModFix/>
          </a:blip>
          <a:stretch>
            <a:fillRect/>
          </a:stretch>
        </p:blipFill>
        <p:spPr>
          <a:xfrm>
            <a:off x="6554753" y="3418000"/>
            <a:ext cx="2501176" cy="1621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77"/>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7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lin ang="5400012" scaled="0"/>
        </a:gra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170375"/>
            <a:ext cx="8520600" cy="61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Turn:</a:t>
            </a:r>
            <a:r>
              <a:rPr lang="en"/>
              <a:t>   </a:t>
            </a:r>
            <a:r>
              <a:rPr lang="en">
                <a:solidFill>
                  <a:srgbClr val="434343"/>
                </a:solidFill>
                <a:latin typeface="Comic Sans MS"/>
                <a:ea typeface="Comic Sans MS"/>
                <a:cs typeface="Comic Sans MS"/>
                <a:sym typeface="Comic Sans MS"/>
              </a:rPr>
              <a:t>M</a:t>
            </a:r>
            <a:r>
              <a:rPr b="1" lang="en" sz="2400">
                <a:solidFill>
                  <a:srgbClr val="434343"/>
                </a:solidFill>
                <a:latin typeface="Comic Sans MS"/>
                <a:ea typeface="Comic Sans MS"/>
                <a:cs typeface="Comic Sans MS"/>
                <a:sym typeface="Comic Sans MS"/>
              </a:rPr>
              <a:t>ultiple-meaning Words</a:t>
            </a:r>
            <a:endParaRPr b="1" sz="2400">
              <a:solidFill>
                <a:srgbClr val="434343"/>
              </a:solidFill>
              <a:latin typeface="Comic Sans MS"/>
              <a:ea typeface="Comic Sans MS"/>
              <a:cs typeface="Comic Sans MS"/>
              <a:sym typeface="Comic Sans MS"/>
            </a:endParaRPr>
          </a:p>
          <a:p>
            <a:pPr indent="0" lvl="0" marL="0" rtl="0" algn="l">
              <a:spcBef>
                <a:spcPts val="0"/>
              </a:spcBef>
              <a:spcAft>
                <a:spcPts val="0"/>
              </a:spcAft>
              <a:buNone/>
            </a:pPr>
            <a:r>
              <a:t/>
            </a:r>
            <a:endParaRPr/>
          </a:p>
        </p:txBody>
      </p:sp>
      <p:sp>
        <p:nvSpPr>
          <p:cNvPr id="84" name="Google Shape;84;p17"/>
          <p:cNvSpPr txBox="1"/>
          <p:nvPr>
            <p:ph idx="1" type="body"/>
          </p:nvPr>
        </p:nvSpPr>
        <p:spPr>
          <a:xfrm>
            <a:off x="311700" y="862050"/>
            <a:ext cx="8520600" cy="41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434343"/>
                </a:solidFill>
                <a:latin typeface="Comic Sans MS"/>
                <a:ea typeface="Comic Sans MS"/>
                <a:cs typeface="Comic Sans MS"/>
                <a:sym typeface="Comic Sans MS"/>
              </a:rPr>
              <a:t>multiple-meaning words</a:t>
            </a:r>
            <a:endParaRPr b="1" sz="2400">
              <a:solidFill>
                <a:srgbClr val="434343"/>
              </a:solidFill>
              <a:latin typeface="Comic Sans MS"/>
              <a:ea typeface="Comic Sans MS"/>
              <a:cs typeface="Comic Sans MS"/>
              <a:sym typeface="Comic Sans MS"/>
            </a:endParaRPr>
          </a:p>
          <a:p>
            <a:pPr indent="0" lvl="0" marL="457200" rtl="0" algn="l">
              <a:spcBef>
                <a:spcPts val="1600"/>
              </a:spcBef>
              <a:spcAft>
                <a:spcPts val="0"/>
              </a:spcAft>
              <a:buNone/>
            </a:pPr>
            <a:r>
              <a:rPr b="1" lang="en">
                <a:solidFill>
                  <a:srgbClr val="434343"/>
                </a:solidFill>
                <a:latin typeface="Comic Sans MS"/>
                <a:ea typeface="Comic Sans MS"/>
                <a:cs typeface="Comic Sans MS"/>
                <a:sym typeface="Comic Sans MS"/>
              </a:rPr>
              <a:t>Use context clues and write what you think each word means.</a:t>
            </a:r>
            <a:endParaRPr>
              <a:latin typeface="Comic Sans MS"/>
              <a:ea typeface="Comic Sans MS"/>
              <a:cs typeface="Comic Sans MS"/>
              <a:sym typeface="Comic Sans MS"/>
            </a:endParaRPr>
          </a:p>
          <a:p>
            <a:pPr indent="0" lvl="0" marL="457200" rtl="0" algn="l">
              <a:spcBef>
                <a:spcPts val="1600"/>
              </a:spcBef>
              <a:spcAft>
                <a:spcPts val="0"/>
              </a:spcAft>
              <a:buNone/>
            </a:pPr>
            <a:r>
              <a:rPr lang="en" sz="2400"/>
              <a:t>      </a:t>
            </a:r>
            <a:r>
              <a:rPr b="1" lang="en" sz="2400"/>
              <a:t>lap</a:t>
            </a:r>
            <a:r>
              <a:rPr b="1" lang="en"/>
              <a:t>               </a:t>
            </a:r>
            <a:r>
              <a:rPr b="1" lang="en">
                <a:latin typeface="Comic Sans MS"/>
                <a:ea typeface="Comic Sans MS"/>
                <a:cs typeface="Comic Sans MS"/>
                <a:sym typeface="Comic Sans MS"/>
              </a:rPr>
              <a:t>A.</a:t>
            </a:r>
            <a:r>
              <a:rPr lang="en">
                <a:latin typeface="Comic Sans MS"/>
                <a:ea typeface="Comic Sans MS"/>
                <a:cs typeface="Comic Sans MS"/>
                <a:sym typeface="Comic Sans MS"/>
              </a:rPr>
              <a:t> I held the plate in my </a:t>
            </a:r>
            <a:r>
              <a:rPr lang="en">
                <a:highlight>
                  <a:srgbClr val="FF00FF"/>
                </a:highlight>
                <a:latin typeface="Comic Sans MS"/>
                <a:ea typeface="Comic Sans MS"/>
                <a:cs typeface="Comic Sans MS"/>
                <a:sym typeface="Comic Sans MS"/>
              </a:rPr>
              <a:t>lap.</a:t>
            </a:r>
            <a:r>
              <a:rPr lang="en">
                <a:latin typeface="Comic Sans MS"/>
                <a:ea typeface="Comic Sans MS"/>
                <a:cs typeface="Comic Sans MS"/>
                <a:sym typeface="Comic Sans MS"/>
              </a:rPr>
              <a:t> </a:t>
            </a:r>
            <a:endParaRPr>
              <a:latin typeface="Comic Sans MS"/>
              <a:ea typeface="Comic Sans MS"/>
              <a:cs typeface="Comic Sans MS"/>
              <a:sym typeface="Comic Sans MS"/>
            </a:endParaRPr>
          </a:p>
          <a:p>
            <a:pPr indent="0" lvl="0" marL="457200" rtl="0" algn="l">
              <a:spcBef>
                <a:spcPts val="1600"/>
              </a:spcBef>
              <a:spcAft>
                <a:spcPts val="0"/>
              </a:spcAft>
              <a:buNone/>
            </a:pPr>
            <a:r>
              <a:rPr b="1" lang="en">
                <a:latin typeface="Comic Sans MS"/>
                <a:ea typeface="Comic Sans MS"/>
                <a:cs typeface="Comic Sans MS"/>
                <a:sym typeface="Comic Sans MS"/>
              </a:rPr>
              <a:t>                 B. </a:t>
            </a:r>
            <a:r>
              <a:rPr lang="en">
                <a:latin typeface="Comic Sans MS"/>
                <a:ea typeface="Comic Sans MS"/>
                <a:cs typeface="Comic Sans MS"/>
                <a:sym typeface="Comic Sans MS"/>
              </a:rPr>
              <a:t>We ran one</a:t>
            </a:r>
            <a:r>
              <a:rPr lang="en">
                <a:highlight>
                  <a:srgbClr val="FFFF00"/>
                </a:highlight>
                <a:latin typeface="Comic Sans MS"/>
                <a:ea typeface="Comic Sans MS"/>
                <a:cs typeface="Comic Sans MS"/>
                <a:sym typeface="Comic Sans MS"/>
              </a:rPr>
              <a:t> lap</a:t>
            </a:r>
            <a:r>
              <a:rPr lang="en">
                <a:latin typeface="Comic Sans MS"/>
                <a:ea typeface="Comic Sans MS"/>
                <a:cs typeface="Comic Sans MS"/>
                <a:sym typeface="Comic Sans MS"/>
              </a:rPr>
              <a:t> around the track. </a:t>
            </a:r>
            <a:endParaRPr>
              <a:latin typeface="Comic Sans MS"/>
              <a:ea typeface="Comic Sans MS"/>
              <a:cs typeface="Comic Sans MS"/>
              <a:sym typeface="Comic Sans MS"/>
            </a:endParaRPr>
          </a:p>
          <a:p>
            <a:pPr indent="-381000" lvl="0" marL="457200" rtl="0" algn="l">
              <a:lnSpc>
                <a:spcPct val="150000"/>
              </a:lnSpc>
              <a:spcBef>
                <a:spcPts val="1600"/>
              </a:spcBef>
              <a:spcAft>
                <a:spcPts val="0"/>
              </a:spcAft>
              <a:buSzPts val="2400"/>
              <a:buAutoNum type="arabicPeriod"/>
            </a:pPr>
            <a:r>
              <a:rPr b="1" lang="en" sz="2400"/>
              <a:t>What does the word </a:t>
            </a:r>
            <a:r>
              <a:rPr b="1" lang="en" sz="2400" u="sng"/>
              <a:t>lap</a:t>
            </a:r>
            <a:r>
              <a:rPr b="1" lang="en" sz="2400"/>
              <a:t> mean in example A?                              </a:t>
            </a:r>
            <a:endParaRPr b="1" sz="2400"/>
          </a:p>
          <a:p>
            <a:pPr indent="-381000" lvl="0" marL="457200" rtl="0" algn="l">
              <a:lnSpc>
                <a:spcPct val="150000"/>
              </a:lnSpc>
              <a:spcBef>
                <a:spcPts val="0"/>
              </a:spcBef>
              <a:spcAft>
                <a:spcPts val="0"/>
              </a:spcAft>
              <a:buSzPts val="2400"/>
              <a:buAutoNum type="arabicPeriod"/>
            </a:pPr>
            <a:r>
              <a:rPr b="1" lang="en" sz="2400"/>
              <a:t>What does the word </a:t>
            </a:r>
            <a:r>
              <a:rPr b="1" lang="en" sz="2400" u="sng"/>
              <a:t>lap</a:t>
            </a:r>
            <a:r>
              <a:rPr b="1" lang="en" sz="2400"/>
              <a:t> mean in example B?</a:t>
            </a:r>
            <a:endParaRPr sz="2400">
              <a:solidFill>
                <a:srgbClr val="666666"/>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88" name="Shape 88"/>
        <p:cNvGrpSpPr/>
        <p:nvPr/>
      </p:nvGrpSpPr>
      <p:grpSpPr>
        <a:xfrm>
          <a:off x="0" y="0"/>
          <a:ext cx="0" cy="0"/>
          <a:chOff x="0" y="0"/>
          <a:chExt cx="0" cy="0"/>
        </a:xfrm>
      </p:grpSpPr>
      <p:sp>
        <p:nvSpPr>
          <p:cNvPr id="89" name="Google Shape;89;p18"/>
          <p:cNvSpPr txBox="1"/>
          <p:nvPr/>
        </p:nvSpPr>
        <p:spPr>
          <a:xfrm>
            <a:off x="102875" y="270200"/>
            <a:ext cx="8914500" cy="2796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dk2"/>
              </a:buClr>
              <a:buSzPts val="3000"/>
              <a:buFont typeface="Oswald"/>
              <a:buChar char="➔"/>
            </a:pPr>
            <a:r>
              <a:rPr lang="en" sz="3000">
                <a:solidFill>
                  <a:schemeClr val="dk2"/>
                </a:solidFill>
                <a:latin typeface="Oswald"/>
                <a:ea typeface="Oswald"/>
                <a:cs typeface="Oswald"/>
                <a:sym typeface="Oswald"/>
              </a:rPr>
              <a:t> </a:t>
            </a:r>
            <a:r>
              <a:rPr b="1" lang="en" sz="2400">
                <a:solidFill>
                  <a:schemeClr val="dk2"/>
                </a:solidFill>
              </a:rPr>
              <a:t>Supplies</a:t>
            </a:r>
            <a:r>
              <a:rPr lang="en" sz="3000">
                <a:solidFill>
                  <a:schemeClr val="dk2"/>
                </a:solidFill>
                <a:latin typeface="Oswald"/>
                <a:ea typeface="Oswald"/>
                <a:cs typeface="Oswald"/>
                <a:sym typeface="Oswald"/>
              </a:rPr>
              <a:t>:</a:t>
            </a:r>
            <a:r>
              <a:rPr lang="en" sz="2400">
                <a:solidFill>
                  <a:schemeClr val="dk2"/>
                </a:solidFill>
              </a:rPr>
              <a:t>Make sure that you have at least 3 sheets of paper and something to write with!</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b="1" lang="en" sz="2400">
                <a:solidFill>
                  <a:schemeClr val="dk2"/>
                </a:solidFill>
              </a:rPr>
              <a:t>Directions:</a:t>
            </a:r>
            <a:r>
              <a:rPr lang="en" sz="2400">
                <a:solidFill>
                  <a:schemeClr val="dk2"/>
                </a:solidFill>
              </a:rPr>
              <a:t> Create a 4 column graphic organizer chart and label it: </a:t>
            </a:r>
            <a:endParaRPr sz="2400">
              <a:solidFill>
                <a:schemeClr val="dk2"/>
              </a:solidFill>
            </a:endParaRPr>
          </a:p>
          <a:p>
            <a:pPr indent="0" lvl="0" marL="0" rtl="0" algn="l">
              <a:spcBef>
                <a:spcPts val="0"/>
              </a:spcBef>
              <a:spcAft>
                <a:spcPts val="0"/>
              </a:spcAft>
              <a:buNone/>
            </a:pPr>
            <a:r>
              <a:rPr b="1" lang="en" sz="1800">
                <a:solidFill>
                  <a:schemeClr val="dk2"/>
                </a:solidFill>
              </a:rPr>
              <a:t>        Type of Clue/  What It Does/  Signal Words or Punctuation/  Examples</a:t>
            </a:r>
            <a:endParaRPr b="1" sz="1800">
              <a:solidFill>
                <a:schemeClr val="dk2"/>
              </a:solidFill>
            </a:endParaRPr>
          </a:p>
          <a:p>
            <a:pPr indent="0" lvl="0" marL="457200" rtl="0" algn="l">
              <a:spcBef>
                <a:spcPts val="0"/>
              </a:spcBef>
              <a:spcAft>
                <a:spcPts val="0"/>
              </a:spcAft>
              <a:buNone/>
            </a:pPr>
            <a:r>
              <a:t/>
            </a:r>
            <a:endParaRPr sz="2400">
              <a:solidFill>
                <a:schemeClr val="dk2"/>
              </a:solidFill>
            </a:endParaRPr>
          </a:p>
        </p:txBody>
      </p:sp>
      <p:pic>
        <p:nvPicPr>
          <p:cNvPr id="90" name="Google Shape;90;p18"/>
          <p:cNvPicPr preferRelativeResize="0"/>
          <p:nvPr/>
        </p:nvPicPr>
        <p:blipFill rotWithShape="1">
          <a:blip r:embed="rId3">
            <a:alphaModFix/>
          </a:blip>
          <a:srcRect b="71034" l="15742" r="16313" t="13057"/>
          <a:stretch/>
        </p:blipFill>
        <p:spPr>
          <a:xfrm>
            <a:off x="196250" y="2950975"/>
            <a:ext cx="8757026" cy="115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 the video and take notes on your graphic organizer.</a:t>
            </a:r>
            <a:endParaRPr/>
          </a:p>
        </p:txBody>
      </p:sp>
      <p:sp>
        <p:nvSpPr>
          <p:cNvPr id="96" name="Google Shape;96;p19"/>
          <p:cNvSpPr txBox="1"/>
          <p:nvPr>
            <p:ph idx="1" type="body"/>
          </p:nvPr>
        </p:nvSpPr>
        <p:spPr>
          <a:xfrm>
            <a:off x="3283875" y="1234075"/>
            <a:ext cx="5733300" cy="1216800"/>
          </a:xfrm>
          <a:prstGeom prst="rect">
            <a:avLst/>
          </a:prstGeom>
        </p:spPr>
        <p:txBody>
          <a:bodyPr anchorCtr="0" anchor="t" bIns="91425" lIns="91425" spcFirstLastPara="1" rIns="91425" wrap="square" tIns="91425">
            <a:noAutofit/>
          </a:bodyPr>
          <a:lstStyle/>
          <a:p>
            <a:pPr indent="-419100" lvl="0" marL="457200" rtl="0" algn="l">
              <a:lnSpc>
                <a:spcPct val="100000"/>
              </a:lnSpc>
              <a:spcBef>
                <a:spcPts val="0"/>
              </a:spcBef>
              <a:spcAft>
                <a:spcPts val="0"/>
              </a:spcAft>
              <a:buSzPts val="3000"/>
              <a:buFont typeface="Oswald"/>
              <a:buChar char="➔"/>
            </a:pPr>
            <a:r>
              <a:rPr lang="en" sz="3600">
                <a:latin typeface="Oswald"/>
                <a:ea typeface="Oswald"/>
                <a:cs typeface="Oswald"/>
                <a:sym typeface="Oswald"/>
              </a:rPr>
              <a:t>(</a:t>
            </a:r>
            <a:r>
              <a:rPr lang="en" sz="2400">
                <a:latin typeface="Oswald"/>
                <a:ea typeface="Oswald"/>
                <a:cs typeface="Oswald"/>
                <a:sym typeface="Oswald"/>
              </a:rPr>
              <a:t>Click the on the board to watch the video</a:t>
            </a:r>
            <a:r>
              <a:rPr lang="en" sz="3600">
                <a:latin typeface="Oswald"/>
                <a:ea typeface="Oswald"/>
                <a:cs typeface="Oswald"/>
                <a:sym typeface="Oswald"/>
              </a:rPr>
              <a:t>)</a:t>
            </a:r>
            <a:endParaRPr sz="3600">
              <a:latin typeface="Oswald"/>
              <a:ea typeface="Oswald"/>
              <a:cs typeface="Oswald"/>
              <a:sym typeface="Oswald"/>
            </a:endParaRPr>
          </a:p>
          <a:p>
            <a:pPr indent="0" lvl="0" marL="0" rtl="0" algn="l">
              <a:lnSpc>
                <a:spcPct val="100000"/>
              </a:lnSpc>
              <a:spcBef>
                <a:spcPts val="0"/>
              </a:spcBef>
              <a:spcAft>
                <a:spcPts val="0"/>
              </a:spcAft>
              <a:buClr>
                <a:schemeClr val="dk2"/>
              </a:buClr>
              <a:buSzPts val="1100"/>
              <a:buFont typeface="Arial"/>
              <a:buNone/>
            </a:pPr>
            <a:r>
              <a:t/>
            </a:r>
            <a:endParaRPr sz="3600">
              <a:latin typeface="Oswald"/>
              <a:ea typeface="Oswald"/>
              <a:cs typeface="Oswald"/>
              <a:sym typeface="Oswald"/>
            </a:endParaRPr>
          </a:p>
        </p:txBody>
      </p:sp>
      <p:pic>
        <p:nvPicPr>
          <p:cNvPr id="97" name="Google Shape;97;p19"/>
          <p:cNvPicPr preferRelativeResize="0"/>
          <p:nvPr/>
        </p:nvPicPr>
        <p:blipFill>
          <a:blip r:embed="rId3">
            <a:alphaModFix/>
          </a:blip>
          <a:stretch>
            <a:fillRect/>
          </a:stretch>
        </p:blipFill>
        <p:spPr>
          <a:xfrm>
            <a:off x="115700" y="1971675"/>
            <a:ext cx="3429002" cy="3171824"/>
          </a:xfrm>
          <a:prstGeom prst="rect">
            <a:avLst/>
          </a:prstGeom>
          <a:noFill/>
          <a:ln>
            <a:noFill/>
          </a:ln>
        </p:spPr>
      </p:pic>
      <p:sp>
        <p:nvSpPr>
          <p:cNvPr id="98" name="Google Shape;98;p19"/>
          <p:cNvSpPr txBox="1"/>
          <p:nvPr/>
        </p:nvSpPr>
        <p:spPr>
          <a:xfrm>
            <a:off x="311700" y="2514875"/>
            <a:ext cx="2835300" cy="23346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dk2"/>
              </a:buClr>
              <a:buSzPts val="3000"/>
              <a:buFont typeface="Oswald"/>
              <a:buChar char="➔"/>
            </a:pPr>
            <a:r>
              <a:rPr lang="en" sz="3600" u="sng">
                <a:solidFill>
                  <a:schemeClr val="accent5"/>
                </a:solidFill>
                <a:hlinkClick r:id="rId4"/>
              </a:rPr>
              <a:t>Context Clues- I-Ready</a:t>
            </a:r>
            <a:endParaRPr sz="3600">
              <a:solidFill>
                <a:schemeClr val="dk2"/>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103450"/>
            <a:ext cx="8520600" cy="56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what your graphic organizer should look like!</a:t>
            </a:r>
            <a:endParaRPr/>
          </a:p>
        </p:txBody>
      </p:sp>
      <p:sp>
        <p:nvSpPr>
          <p:cNvPr id="104" name="Google Shape;104;p2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5" name="Google Shape;105;p20"/>
          <p:cNvPicPr preferRelativeResize="0"/>
          <p:nvPr/>
        </p:nvPicPr>
        <p:blipFill rotWithShape="1">
          <a:blip r:embed="rId3">
            <a:alphaModFix/>
          </a:blip>
          <a:srcRect b="4867" l="15742" r="16313" t="13058"/>
          <a:stretch/>
        </p:blipFill>
        <p:spPr>
          <a:xfrm>
            <a:off x="128525" y="808925"/>
            <a:ext cx="8940200" cy="4271274"/>
          </a:xfrm>
          <a:prstGeom prst="rect">
            <a:avLst/>
          </a:prstGeom>
          <a:noFill/>
          <a:ln>
            <a:noFill/>
          </a:ln>
        </p:spPr>
      </p:pic>
      <p:sp>
        <p:nvSpPr>
          <p:cNvPr id="106" name="Google Shape;106;p20"/>
          <p:cNvSpPr txBox="1"/>
          <p:nvPr/>
        </p:nvSpPr>
        <p:spPr>
          <a:xfrm>
            <a:off x="6990800" y="1873525"/>
            <a:ext cx="1475100" cy="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highlight>
                <a:schemeClr val="lt1"/>
              </a:highlight>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110" name="Shape 110"/>
        <p:cNvGrpSpPr/>
        <p:nvPr/>
      </p:nvGrpSpPr>
      <p:grpSpPr>
        <a:xfrm>
          <a:off x="0" y="0"/>
          <a:ext cx="0" cy="0"/>
          <a:chOff x="0" y="0"/>
          <a:chExt cx="0" cy="0"/>
        </a:xfrm>
      </p:grpSpPr>
      <p:pic>
        <p:nvPicPr>
          <p:cNvPr id="111" name="Google Shape;111;p21"/>
          <p:cNvPicPr preferRelativeResize="0"/>
          <p:nvPr/>
        </p:nvPicPr>
        <p:blipFill rotWithShape="1">
          <a:blip r:embed="rId3">
            <a:alphaModFix/>
          </a:blip>
          <a:srcRect b="7607" l="20483" r="20893" t="13316"/>
          <a:stretch/>
        </p:blipFill>
        <p:spPr>
          <a:xfrm>
            <a:off x="282450" y="808925"/>
            <a:ext cx="8696475" cy="3724975"/>
          </a:xfrm>
          <a:prstGeom prst="rect">
            <a:avLst/>
          </a:prstGeom>
          <a:noFill/>
          <a:ln>
            <a:noFill/>
          </a:ln>
        </p:spPr>
      </p:pic>
      <p:sp>
        <p:nvSpPr>
          <p:cNvPr id="112" name="Google Shape;112;p21"/>
          <p:cNvSpPr txBox="1"/>
          <p:nvPr/>
        </p:nvSpPr>
        <p:spPr>
          <a:xfrm>
            <a:off x="0" y="0"/>
            <a:ext cx="8337600" cy="8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ighlight>
                  <a:srgbClr val="FFFFFF"/>
                </a:highlight>
                <a:hlinkClick r:id="rId4"/>
              </a:rPr>
              <a:t>https://drive.google.com/file/d/1svx4EIZfCNpaCE6aaQFKW-U0z70cn9dp/view</a:t>
            </a:r>
            <a:endParaRPr/>
          </a:p>
          <a:p>
            <a:pPr indent="0" lvl="0" marL="0" rtl="0" algn="l">
              <a:spcBef>
                <a:spcPts val="0"/>
              </a:spcBef>
              <a:spcAft>
                <a:spcPts val="0"/>
              </a:spcAft>
              <a:buNone/>
            </a:pPr>
            <a:r>
              <a:rPr lang="en"/>
              <a:t>Click on this link and get the context clues activity pages.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77800"/>
            <a:ext cx="8832300" cy="5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Anna’s Monster ( A Narrative Poem)</a:t>
            </a:r>
            <a:endParaRPr/>
          </a:p>
        </p:txBody>
      </p:sp>
      <p:sp>
        <p:nvSpPr>
          <p:cNvPr id="118" name="Google Shape;118;p22"/>
          <p:cNvSpPr txBox="1"/>
          <p:nvPr>
            <p:ph idx="1" type="body"/>
          </p:nvPr>
        </p:nvSpPr>
        <p:spPr>
          <a:xfrm>
            <a:off x="128525" y="578050"/>
            <a:ext cx="4183200" cy="44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FFFFFF"/>
                </a:highlight>
                <a:latin typeface="Arial"/>
                <a:ea typeface="Arial"/>
                <a:cs typeface="Arial"/>
                <a:sym typeface="Arial"/>
              </a:rPr>
              <a:t> Stanza 1</a:t>
            </a:r>
            <a:endParaRPr b="1">
              <a:highlight>
                <a:srgbClr val="FFFFFF"/>
              </a:highlight>
              <a:latin typeface="Arial"/>
              <a:ea typeface="Arial"/>
              <a:cs typeface="Arial"/>
              <a:sym typeface="Arial"/>
            </a:endParaRPr>
          </a:p>
          <a:p>
            <a:pPr indent="0" lvl="0" marL="0" rtl="0" algn="l">
              <a:lnSpc>
                <a:spcPct val="100000"/>
              </a:lnSpc>
              <a:spcBef>
                <a:spcPts val="160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I’m scared of the darkness, I don’t care who knows it,</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I don’t like the darkness at all.</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I sleep with the lights on—two lights in my room,</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And a much brighter light in the hall.</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 I’m frightened of monsters that might come and get me,</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Whenever I climb into bed.</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My mother says, “Anna, you’re just being silly,</a:t>
            </a:r>
            <a:endParaRPr sz="1800">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highlight>
                  <a:srgbClr val="FFFFFF"/>
                </a:highlight>
                <a:latin typeface="Comic Sans MS"/>
                <a:ea typeface="Comic Sans MS"/>
                <a:cs typeface="Comic Sans MS"/>
                <a:sym typeface="Comic Sans MS"/>
              </a:rPr>
              <a:t>The monsters are all in your head!</a:t>
            </a:r>
            <a:r>
              <a:rPr lang="en" sz="1800">
                <a:highlight>
                  <a:srgbClr val="FFFFFF"/>
                </a:highlight>
                <a:latin typeface="Arial"/>
                <a:ea typeface="Arial"/>
                <a:cs typeface="Arial"/>
                <a:sym typeface="Arial"/>
              </a:rPr>
              <a:t>”</a:t>
            </a:r>
            <a:endParaRPr sz="1800">
              <a:highlight>
                <a:srgbClr val="FFFFFF"/>
              </a:highlight>
              <a:latin typeface="Arial"/>
              <a:ea typeface="Arial"/>
              <a:cs typeface="Arial"/>
              <a:sym typeface="Arial"/>
            </a:endParaRPr>
          </a:p>
          <a:p>
            <a:pPr indent="0" lvl="0" marL="0" rtl="0" algn="l">
              <a:spcBef>
                <a:spcPts val="0"/>
              </a:spcBef>
              <a:spcAft>
                <a:spcPts val="1600"/>
              </a:spcAft>
              <a:buNone/>
            </a:pPr>
            <a:r>
              <a:t/>
            </a:r>
            <a:endParaRPr>
              <a:highlight>
                <a:srgbClr val="FFFFFF"/>
              </a:highlight>
              <a:latin typeface="Arial"/>
              <a:ea typeface="Arial"/>
              <a:cs typeface="Arial"/>
              <a:sym typeface="Arial"/>
            </a:endParaRPr>
          </a:p>
        </p:txBody>
      </p:sp>
      <p:sp>
        <p:nvSpPr>
          <p:cNvPr id="119" name="Google Shape;119;p22"/>
          <p:cNvSpPr txBox="1"/>
          <p:nvPr>
            <p:ph idx="2" type="body"/>
          </p:nvPr>
        </p:nvSpPr>
        <p:spPr>
          <a:xfrm>
            <a:off x="4572000" y="655000"/>
            <a:ext cx="4458300" cy="439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a:ea typeface="Arial"/>
                <a:cs typeface="Arial"/>
                <a:sym typeface="Arial"/>
              </a:rPr>
              <a:t>Stanza 2</a:t>
            </a:r>
            <a:endParaRPr b="1">
              <a:latin typeface="Arial"/>
              <a:ea typeface="Arial"/>
              <a:cs typeface="Arial"/>
              <a:sym typeface="Arial"/>
            </a:endParaRPr>
          </a:p>
          <a:p>
            <a:pPr indent="0" lvl="0" marL="0" rtl="0" algn="l">
              <a:lnSpc>
                <a:spcPct val="100000"/>
              </a:lnSpc>
              <a:spcBef>
                <a:spcPts val="1600"/>
              </a:spcBef>
              <a:spcAft>
                <a:spcPts val="0"/>
              </a:spcAft>
              <a:buClr>
                <a:schemeClr val="dk2"/>
              </a:buClr>
              <a:buSzPts val="1100"/>
              <a:buFont typeface="Arial"/>
              <a:buNone/>
            </a:pPr>
            <a:r>
              <a:rPr lang="en" sz="1800">
                <a:latin typeface="Comic Sans MS"/>
                <a:ea typeface="Comic Sans MS"/>
                <a:cs typeface="Comic Sans MS"/>
                <a:sym typeface="Comic Sans MS"/>
              </a:rPr>
              <a:t>But I don’t think that’s true, because of what happened</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 Last night, the first day of the week.</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I put on my nightgown, got under the covers—</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Rolled over, and heard a strange squeak.</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It wasn’t a mouse, and it wasn’t a rabbit,</a:t>
            </a:r>
            <a:endParaRPr sz="18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800">
                <a:latin typeface="Comic Sans MS"/>
                <a:ea typeface="Comic Sans MS"/>
                <a:cs typeface="Comic Sans MS"/>
                <a:sym typeface="Comic Sans MS"/>
              </a:rPr>
              <a:t>It wasn’t a dog or a cat.</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 So I screamed out in terror. My mother came running!</a:t>
            </a:r>
            <a:endParaRPr sz="1800">
              <a:latin typeface="Comic Sans MS"/>
              <a:ea typeface="Comic Sans MS"/>
              <a:cs typeface="Comic Sans MS"/>
              <a:sym typeface="Comic Sans MS"/>
            </a:endParaRPr>
          </a:p>
          <a:p>
            <a:pPr indent="0" lvl="0" marL="0" rtl="0" algn="l">
              <a:lnSpc>
                <a:spcPct val="100000"/>
              </a:lnSpc>
              <a:spcBef>
                <a:spcPts val="0"/>
              </a:spcBef>
              <a:spcAft>
                <a:spcPts val="0"/>
              </a:spcAft>
              <a:buClr>
                <a:schemeClr val="dk2"/>
              </a:buClr>
              <a:buSzPts val="1100"/>
              <a:buFont typeface="Arial"/>
              <a:buNone/>
            </a:pPr>
            <a:r>
              <a:rPr lang="en" sz="1800">
                <a:latin typeface="Comic Sans MS"/>
                <a:ea typeface="Comic Sans MS"/>
                <a:cs typeface="Comic Sans MS"/>
                <a:sym typeface="Comic Sans MS"/>
              </a:rPr>
              <a:t>“Whatever,” she asked me, “was that?”</a:t>
            </a:r>
            <a:endParaRPr sz="1800">
              <a:latin typeface="Comic Sans MS"/>
              <a:ea typeface="Comic Sans MS"/>
              <a:cs typeface="Comic Sans MS"/>
              <a:sym typeface="Comic Sans MS"/>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